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69CB8-F204-4D06-B913-C5A26A89888A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B6E300-0A13-4A81-945A-7333C271A069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71962-1EA4-46E7-BCB0-F36CE46D1A59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B376-B19C-488D-ABEB-03C7E6E9E3E0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637A9-119A-49DA-BD12-AAC58B377D80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F077B-A50F-4D64-8574-E2D6A98A5553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9E2A62-1983-43A1-A163-D8AA46534C80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F3E3B-34E3-4345-B2A1-994B83598A9C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16C96-82A1-4D77-8ADA-627AC6FE3D65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02C1E-28F2-47E9-802D-339E64E2F920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4271A48-F18A-45B3-BC05-1E27DA3F88AF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747F8-9654-4282-85D2-65F41AAE7A75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C5B261-8843-42D1-AAFC-05E20E2D9B97}" type="datetimeFigureOut">
              <a:rPr lang="en-US" dirty="0"/>
              <a:t>4/20/2017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 smtClean="0"/>
              <a:t>Čulo vida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11839175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Zid očne jabučice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1668" y="1737360"/>
            <a:ext cx="5893370" cy="413173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Spoljašnji omotač (tunica fibrosa s.externa bulbi) – cornea i sclera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Srednji omotač (tunica vasculosa s.media bulbi) – iris, corpus ciliare i chorioidea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Unutrašnji omotač (tunica sensoria s.interna bulbi) – stratum pigmenti i retina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708339"/>
            <a:ext cx="5973762" cy="458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767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173" y="144936"/>
            <a:ext cx="10058400" cy="1450757"/>
          </a:xfrm>
        </p:spPr>
        <p:txBody>
          <a:bodyPr/>
          <a:lstStyle/>
          <a:p>
            <a:r>
              <a:rPr lang="sr-Latn-ME" dirty="0" smtClean="0"/>
              <a:t>Tunica fibrosa – cornea et sclera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Čvrst, štiti bulbus od spoljašnjih uticaja, suprostavlja se intraokularnom pritisku i ne dopušta deformaciju bulbusa.</a:t>
            </a:r>
          </a:p>
          <a:p>
            <a:r>
              <a:rPr lang="sr-Latn-ME" dirty="0" smtClean="0"/>
              <a:t>Cornea je providna i kroz nju ulazi svjetlost</a:t>
            </a:r>
          </a:p>
          <a:p>
            <a:r>
              <a:rPr lang="sr-Latn-ME" dirty="0" smtClean="0"/>
              <a:t>Sclera – pripoji mišća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36406" y="1068946"/>
            <a:ext cx="5628067" cy="519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9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Cornea (rožnjača)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4546" y="1845734"/>
            <a:ext cx="5880492" cy="4023360"/>
          </a:xfrm>
        </p:spPr>
        <p:txBody>
          <a:bodyPr/>
          <a:lstStyle/>
          <a:p>
            <a:r>
              <a:rPr lang="sr-Latn-ME" dirty="0" smtClean="0"/>
              <a:t>Providna i zauzima prednju 1/5 spoljašnjeg omotača</a:t>
            </a:r>
          </a:p>
          <a:p>
            <a:r>
              <a:rPr lang="sr-Latn-ME" dirty="0" smtClean="0"/>
              <a:t>Nema krvnih sudova, nervi bez mijelina</a:t>
            </a:r>
          </a:p>
          <a:p>
            <a:r>
              <a:rPr lang="sr-Latn-ME" dirty="0" smtClean="0"/>
              <a:t>Opisuju se: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Facies anterior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Facies posterior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Limbus corneae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58835" y="1846263"/>
            <a:ext cx="4655931" cy="402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609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Slojevi rožnjače su: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Epithelium anterius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Lamina limitans anterior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Substantia propria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Lamina limitans posterior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Epithelium posterius</a:t>
            </a:r>
          </a:p>
          <a:p>
            <a:pPr marL="0" indent="0">
              <a:buNone/>
            </a:pPr>
            <a:r>
              <a:rPr lang="sr-Latn-ME" dirty="0" smtClean="0"/>
              <a:t>Ishranjuje se difuzijom (plexus pericornealis) koji se nalazi u anulus conjuctivae</a:t>
            </a:r>
          </a:p>
          <a:p>
            <a:pPr marL="0" indent="0">
              <a:buNone/>
            </a:pPr>
            <a:r>
              <a:rPr lang="sr-Latn-ME" dirty="0" smtClean="0"/>
              <a:t>Inervacija – nn.ciliares brevis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35038" y="1146220"/>
            <a:ext cx="5215943" cy="495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61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Sclera (beonjača)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4546" y="1845733"/>
            <a:ext cx="5880492" cy="4336125"/>
          </a:xfrm>
        </p:spPr>
        <p:txBody>
          <a:bodyPr>
            <a:normAutofit lnSpcReduction="10000"/>
          </a:bodyPr>
          <a:lstStyle/>
          <a:p>
            <a:r>
              <a:rPr lang="sr-Latn-ME" dirty="0" smtClean="0"/>
              <a:t>Čvrsta bjeličasta opna, zadnje 4/5 spoljašnjeg omotača</a:t>
            </a:r>
          </a:p>
          <a:p>
            <a:r>
              <a:rPr lang="sr-Latn-ME" dirty="0" smtClean="0"/>
              <a:t>Prednji dio pokriva conjuctiva bulbi</a:t>
            </a:r>
          </a:p>
          <a:p>
            <a:r>
              <a:rPr lang="sr-Latn-ME" dirty="0" smtClean="0"/>
              <a:t>Opisuju se 2 strane: spoljašnja i unutrašnja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Rima cornealis sclerae (prednji dio)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Lamina cribrosa (zadnji dio)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Aa.et nn ciliaris longae et breve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Vv.vorticosae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Aa ciliares anteriores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Sulcus sclerae 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sinus venosus sclerae</a:t>
            </a:r>
          </a:p>
          <a:p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98543" y="112857"/>
            <a:ext cx="4484105" cy="29780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339" y="3129566"/>
            <a:ext cx="4497734" cy="318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946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3 sloja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Lamina episcleralis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Substantia propria sclerae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Lamina fusca sclerae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57611" y="476519"/>
            <a:ext cx="5386849" cy="539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0407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Sudovni omotač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845733"/>
            <a:ext cx="6035038" cy="4503551"/>
          </a:xfrm>
        </p:spPr>
        <p:txBody>
          <a:bodyPr/>
          <a:lstStyle/>
          <a:p>
            <a:r>
              <a:rPr lang="sr-Latn-ME" dirty="0" smtClean="0"/>
              <a:t>Reguliše količinu svjetlosti koja ulazi u oko</a:t>
            </a:r>
          </a:p>
          <a:p>
            <a:r>
              <a:rPr lang="sr-Latn-ME" dirty="0" smtClean="0"/>
              <a:t>Ima uloge u akomodaciji i ishrani oka</a:t>
            </a:r>
          </a:p>
          <a:p>
            <a:r>
              <a:rPr lang="sr-Latn-ME" dirty="0" smtClean="0"/>
              <a:t>Djelovi su: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Iris (dužica)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Corpus ciliare (trepavičasto tijelo)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31854" y="721217"/>
            <a:ext cx="6860146" cy="473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6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Iris (dužica)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789" y="1845734"/>
            <a:ext cx="5906249" cy="4023360"/>
          </a:xfrm>
        </p:spPr>
        <p:txBody>
          <a:bodyPr/>
          <a:lstStyle/>
          <a:p>
            <a:r>
              <a:rPr lang="sr-Latn-ME" dirty="0" smtClean="0"/>
              <a:t>Prednji dio sudovnog omotača</a:t>
            </a:r>
          </a:p>
          <a:p>
            <a:r>
              <a:rPr lang="sr-Latn-ME" dirty="0" smtClean="0"/>
              <a:t>Oblika kružne pločice postavljena između prednje i zadnje očne komore</a:t>
            </a:r>
          </a:p>
          <a:p>
            <a:r>
              <a:rPr lang="sr-Latn-ME" dirty="0" smtClean="0"/>
              <a:t>Pupilla (zenica) – kružni otvor</a:t>
            </a:r>
          </a:p>
          <a:p>
            <a:r>
              <a:rPr lang="sr-Latn-ME" dirty="0" smtClean="0"/>
              <a:t>2 ivice: margo cilliaris (obodna) i margo pupillaris (unutrašnja)</a:t>
            </a:r>
          </a:p>
          <a:p>
            <a:r>
              <a:rPr lang="sr-Latn-ME" dirty="0" smtClean="0"/>
              <a:t>2 strane: facies anterior et posterior</a:t>
            </a:r>
          </a:p>
          <a:p>
            <a:r>
              <a:rPr lang="sr-Latn-ME" dirty="0" smtClean="0"/>
              <a:t>2 prstena: anulus iridis minor (unutrašnji) i anulus iridis major (spoljašnji)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8400" y="463639"/>
            <a:ext cx="5780468" cy="5175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0110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Građa irisa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0304" y="1845734"/>
            <a:ext cx="5854734" cy="4023360"/>
          </a:xfrm>
        </p:spPr>
        <p:txBody>
          <a:bodyPr/>
          <a:lstStyle/>
          <a:p>
            <a:r>
              <a:rPr lang="sr-Latn-ME" dirty="0" smtClean="0"/>
              <a:t>1. Epithelium camerae anterior s.granulum iridicum</a:t>
            </a:r>
          </a:p>
          <a:p>
            <a:r>
              <a:rPr lang="sr-Latn-ME" dirty="0" smtClean="0"/>
              <a:t>2. stroma iridis – m.dilatator pupillae, m.sphincter pupillae; circulus arteriousus iridis major et minor</a:t>
            </a:r>
          </a:p>
          <a:p>
            <a:r>
              <a:rPr lang="sr-Latn-ME" dirty="0" smtClean="0"/>
              <a:t>3. epithelium pigmentosum </a:t>
            </a:r>
          </a:p>
          <a:p>
            <a:r>
              <a:rPr lang="sr-Latn-ME" dirty="0" smtClean="0"/>
              <a:t>4. pars iridica retinae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4130" y="631065"/>
            <a:ext cx="6357870" cy="4469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865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Corpus ciliarae (trepavičasto tijelo)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1820" y="1845734"/>
            <a:ext cx="5803218" cy="4023360"/>
          </a:xfrm>
        </p:spPr>
        <p:txBody>
          <a:bodyPr/>
          <a:lstStyle/>
          <a:p>
            <a:r>
              <a:rPr lang="sr-Latn-ME" dirty="0" smtClean="0"/>
              <a:t>Oblik trostranog prstena</a:t>
            </a:r>
          </a:p>
          <a:p>
            <a:r>
              <a:rPr lang="sr-Latn-ME" dirty="0" smtClean="0"/>
              <a:t>Opisuju se 2 dijela: corona ciliaris (naprijed) i orbicularis ciliaris (pozadi)</a:t>
            </a:r>
          </a:p>
          <a:p>
            <a:r>
              <a:rPr lang="sr-Latn-ME" dirty="0" smtClean="0"/>
              <a:t>Corona ciliaris: plicae ciliaris, processus ciliaris (humor aquosus)</a:t>
            </a:r>
          </a:p>
          <a:p>
            <a:r>
              <a:rPr lang="sr-Latn-ME" dirty="0" smtClean="0"/>
              <a:t>Orbicularis ciliaris: orra serrata </a:t>
            </a:r>
          </a:p>
          <a:p>
            <a:r>
              <a:rPr lang="sr-Latn-ME" dirty="0" smtClean="0"/>
              <a:t>M.ciliaris: </a:t>
            </a:r>
            <a:r>
              <a:rPr lang="sr-Latn-ME" smtClean="0"/>
              <a:t>fibrae medionales (Brucke), fibrae circulares (Muller) </a:t>
            </a:r>
            <a:r>
              <a:rPr lang="sr-Latn-ME" dirty="0" smtClean="0"/>
              <a:t>i fibrae oblique</a:t>
            </a:r>
          </a:p>
          <a:p>
            <a:r>
              <a:rPr lang="sr-Latn-ME" dirty="0" smtClean="0"/>
              <a:t>Fibrae zonulares: spatia zonularia (zonula ciliaris) – veza sa lensom i prolaze kroz camera posterior</a:t>
            </a:r>
            <a:endParaRPr lang="sr-Latn-ME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1737361"/>
            <a:ext cx="5973762" cy="475359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7675808" y="3322749"/>
            <a:ext cx="3479872" cy="200910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4032905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Organum visus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ME" dirty="0" smtClean="0"/>
              <a:t>Reaguje na specifične svjetlosne draži iz spoljne sredine</a:t>
            </a:r>
          </a:p>
          <a:p>
            <a:r>
              <a:rPr lang="sr-Latn-ME" dirty="0" smtClean="0"/>
              <a:t>Omogućava stvaranje lika posmatranog predmeta kada informacije stignu sa mrežnjače preko očnog živca, očnog puta do vidnog polja u kori velikog mozga</a:t>
            </a:r>
          </a:p>
          <a:p>
            <a:r>
              <a:rPr lang="sr-Latn-ME" dirty="0" smtClean="0"/>
              <a:t>Dominantno čulo, povezano sa ostalim čulima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11477989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Chorioidea (sudovnjača)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031" y="1845734"/>
            <a:ext cx="5932007" cy="4023360"/>
          </a:xfrm>
        </p:spPr>
        <p:txBody>
          <a:bodyPr/>
          <a:lstStyle/>
          <a:p>
            <a:r>
              <a:rPr lang="sr-Latn-ME" dirty="0" smtClean="0"/>
              <a:t>Bogata krvnim sudovima i nervima (aa.ciliares posteriores longae et breve)</a:t>
            </a:r>
          </a:p>
          <a:p>
            <a:r>
              <a:rPr lang="sr-Latn-ME" dirty="0" smtClean="0"/>
              <a:t>Slojevi chorioideae: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Lamina fusca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Lamina suprachorioidea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Stratum perichoroidale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Lamina vasculosa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Lamina choroidocapillaris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Complexus basalis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45488" y="1596979"/>
            <a:ext cx="7246512" cy="481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646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Ganglion ciliarae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Parasimpatički ganglion</a:t>
            </a:r>
          </a:p>
          <a:p>
            <a:r>
              <a:rPr lang="sr-Latn-ME" dirty="0" smtClean="0"/>
              <a:t>Dovodne grane:</a:t>
            </a:r>
          </a:p>
          <a:p>
            <a:r>
              <a:rPr lang="sr-Latn-ME" dirty="0" smtClean="0"/>
              <a:t>Senzitivne – n.nasociliaris</a:t>
            </a:r>
          </a:p>
          <a:p>
            <a:r>
              <a:rPr lang="sr-Latn-ME" dirty="0" smtClean="0"/>
              <a:t>Simpatičke – plexus sympaticus a.ophtalmicae</a:t>
            </a:r>
          </a:p>
          <a:p>
            <a:r>
              <a:rPr lang="sr-Latn-ME" dirty="0" smtClean="0"/>
              <a:t>Parasimpatičke – n.occulomotorius</a:t>
            </a:r>
          </a:p>
          <a:p>
            <a:r>
              <a:rPr lang="sr-Latn-ME" dirty="0" smtClean="0"/>
              <a:t>Odvodne grane:</a:t>
            </a:r>
          </a:p>
          <a:p>
            <a:r>
              <a:rPr lang="sr-Latn-ME" dirty="0" smtClean="0"/>
              <a:t>Nn.ciliares breves – zidove očne jabučice</a:t>
            </a:r>
          </a:p>
          <a:p>
            <a:r>
              <a:rPr lang="sr-Latn-ME" dirty="0" smtClean="0"/>
              <a:t>Parasimpatička vlakna – m.sphincter pupillae i m.cilliaris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35038" y="1011981"/>
            <a:ext cx="6156962" cy="464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0937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Unutrašnji omotač očne jabučice (tunica sensoria s.interna bulbi)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8941" y="1845734"/>
            <a:ext cx="5816097" cy="4400520"/>
          </a:xfrm>
        </p:spPr>
        <p:txBody>
          <a:bodyPr>
            <a:normAutofit fontScale="92500"/>
          </a:bodyPr>
          <a:lstStyle/>
          <a:p>
            <a:r>
              <a:rPr lang="sr-Latn-ME" dirty="0" smtClean="0"/>
              <a:t>2 dijela: pigmentni sloj (spolja) i retina (unutra)</a:t>
            </a:r>
          </a:p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RETINA</a:t>
            </a:r>
          </a:p>
          <a:p>
            <a:r>
              <a:rPr lang="sr-Latn-ME" i="1" u="sng" dirty="0" smtClean="0"/>
              <a:t>Slijepi dio (pars ceca retinae) </a:t>
            </a:r>
            <a:r>
              <a:rPr lang="sr-Latn-ME" dirty="0" smtClean="0"/>
              <a:t>– obuhvata prednju 1/3 </a:t>
            </a:r>
          </a:p>
          <a:p>
            <a:r>
              <a:rPr lang="sr-Latn-ME" dirty="0" smtClean="0"/>
              <a:t>Sastoji se od: pigmentnog sloja i cilindričnog epitela</a:t>
            </a:r>
          </a:p>
          <a:p>
            <a:r>
              <a:rPr lang="sr-Latn-ME" i="1" u="sng" dirty="0" smtClean="0"/>
              <a:t>Vidni dio (pars optica retinae) </a:t>
            </a:r>
            <a:r>
              <a:rPr lang="sr-Latn-ME" dirty="0" smtClean="0"/>
              <a:t>– fiksiran je u području orra serata i na mjestu izlaska n.opticusa</a:t>
            </a:r>
          </a:p>
          <a:p>
            <a:r>
              <a:rPr lang="sr-Latn-ME" dirty="0" smtClean="0"/>
              <a:t>Opisuju se 3 osnovna sloja u građi: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Neuroepitelni ili receptorni sloj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Sloj bipolarnih ćelija ili periferni neuron optičkog puta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Sloj ganglijskih ćelija ili centralni neuron optičkog puta</a:t>
            </a:r>
          </a:p>
          <a:p>
            <a:pPr marL="457200" indent="-457200">
              <a:buFont typeface="+mj-lt"/>
              <a:buAutoNum type="arabicPeriod"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46404" y="1493949"/>
            <a:ext cx="5208221" cy="525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5768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425" y="2035054"/>
            <a:ext cx="5841855" cy="3644721"/>
          </a:xfrm>
        </p:spPr>
        <p:txBody>
          <a:bodyPr/>
          <a:lstStyle/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Neuroepitelni sloj </a:t>
            </a:r>
            <a:r>
              <a:rPr lang="sr-Latn-ME" dirty="0" smtClean="0"/>
              <a:t>– bacilli (štapići) i coni (čepići)</a:t>
            </a:r>
          </a:p>
          <a:p>
            <a:r>
              <a:rPr lang="sr-Latn-ME" dirty="0" smtClean="0"/>
              <a:t>Bacili – spoljašni (rodopsin) i unutrašnji segment</a:t>
            </a:r>
          </a:p>
          <a:p>
            <a:r>
              <a:rPr lang="sr-Latn-ME" dirty="0" smtClean="0"/>
              <a:t>Coni – kontraktilni, spoljašnji i unutrašnji segment</a:t>
            </a:r>
          </a:p>
          <a:p>
            <a:r>
              <a:rPr lang="sr-Latn-ME" dirty="0" smtClean="0"/>
              <a:t>Tačka jasnog vida – samo coni, a u ostalom dijelu dominiraju bacili</a:t>
            </a:r>
          </a:p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Bipolarne ćelije </a:t>
            </a:r>
          </a:p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Ganglijske ćelije  </a:t>
            </a:r>
            <a:endParaRPr lang="sr-Latn-M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76552" y="257576"/>
            <a:ext cx="6615448" cy="602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92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Histološka građa retine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83346" y="1737360"/>
            <a:ext cx="4765183" cy="402336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Stratum pigmentosum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Stratum neuroepitheliale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Stratum limitans externum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Stratum nucleare externum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Stratum plexiforme externum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Stratum nucleare internum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Stratum plexiforme internum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Stratum ganglionicum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Stratum neurofibrarum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Stratum limitans internum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77318" y="286603"/>
            <a:ext cx="5314682" cy="6036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912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Fundus oculi (očno dno)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" y="1737360"/>
            <a:ext cx="6035038" cy="4131734"/>
          </a:xfrm>
        </p:spPr>
        <p:txBody>
          <a:bodyPr/>
          <a:lstStyle/>
          <a:p>
            <a:r>
              <a:rPr lang="sr-Latn-ME" dirty="0" smtClean="0"/>
              <a:t>Discus n.optici</a:t>
            </a:r>
          </a:p>
          <a:p>
            <a:r>
              <a:rPr lang="sr-Latn-ME" dirty="0" smtClean="0"/>
              <a:t>Excavatio disci – a et v. centralis retinae</a:t>
            </a:r>
          </a:p>
          <a:p>
            <a:r>
              <a:rPr lang="sr-Latn-ME" dirty="0" smtClean="0"/>
              <a:t>Macula lutea </a:t>
            </a:r>
            <a:r>
              <a:rPr lang="sr-Latn-ME" dirty="0" smtClean="0"/>
              <a:t>– fovea centralis (tačka jasnog vida)</a:t>
            </a:r>
          </a:p>
          <a:p>
            <a:pPr lvl="1"/>
            <a:r>
              <a:rPr lang="sr-Latn-ME" sz="2000" dirty="0"/>
              <a:t> </a:t>
            </a:r>
            <a:r>
              <a:rPr lang="sr-Latn-ME" sz="2000" dirty="0" smtClean="0"/>
              <a:t>            </a:t>
            </a:r>
            <a:r>
              <a:rPr lang="sr-Latn-ME" sz="2000" dirty="0" smtClean="0"/>
              <a:t>         foveola</a:t>
            </a:r>
            <a:endParaRPr lang="sr-Latn-ME" sz="2000" dirty="0" smtClean="0"/>
          </a:p>
          <a:p>
            <a:pPr lvl="1"/>
            <a:endParaRPr lang="sr-Latn-ME" dirty="0" smtClean="0"/>
          </a:p>
          <a:p>
            <a:pPr marL="201168" lvl="1" indent="0">
              <a:buNone/>
            </a:pPr>
            <a:r>
              <a:rPr lang="sr-Latn-ME" sz="2000" dirty="0"/>
              <a:t>a</a:t>
            </a:r>
            <a:r>
              <a:rPr lang="sr-Latn-ME" sz="2000" dirty="0" smtClean="0"/>
              <a:t>.centralis retinae se grana u arteriole</a:t>
            </a:r>
          </a:p>
          <a:p>
            <a:pPr marL="201168" lvl="1" indent="0">
              <a:buNone/>
            </a:pPr>
            <a:r>
              <a:rPr lang="sr-Latn-ME" sz="2000" dirty="0" smtClean="0"/>
              <a:t>v. </a:t>
            </a:r>
            <a:r>
              <a:rPr lang="sr-Latn-ME" sz="2000" dirty="0"/>
              <a:t>c</a:t>
            </a:r>
            <a:r>
              <a:rPr lang="sr-Latn-ME" sz="2000" dirty="0" smtClean="0"/>
              <a:t>entralis retinae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1223494"/>
            <a:ext cx="4937125" cy="449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471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Bulbus oculli - sadržaj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532918"/>
            <a:ext cx="4937760" cy="264899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Humor aquosus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Lens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Corpus vitreum</a:t>
            </a:r>
            <a:endParaRPr lang="sr-Latn-ME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sr-Latn-ME" dirty="0" smtClean="0"/>
              <a:t>Dioptrički aparata oka obuhvata: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Cornea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Humor aquosus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Lens 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Corpus vitreum</a:t>
            </a: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11124691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Humor aquosus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1668" y="1845734"/>
            <a:ext cx="5893370" cy="4023360"/>
          </a:xfrm>
        </p:spPr>
        <p:txBody>
          <a:bodyPr/>
          <a:lstStyle/>
          <a:p>
            <a:r>
              <a:rPr lang="sr-Latn-ME" dirty="0" smtClean="0"/>
              <a:t>Ispunjava očne komore (prednju i zadnju)</a:t>
            </a:r>
          </a:p>
          <a:p>
            <a:r>
              <a:rPr lang="sr-Latn-ME" dirty="0" smtClean="0"/>
              <a:t>Pritisak 14 do 21 mmHg</a:t>
            </a:r>
          </a:p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Camera anterior </a:t>
            </a:r>
            <a:r>
              <a:rPr lang="sr-Latn-ME" dirty="0" smtClean="0"/>
              <a:t>– između corneae i irisa; angulus iridocornealis, lig pectinatum s. reticulum trabecularae</a:t>
            </a:r>
          </a:p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Camera posterior </a:t>
            </a:r>
            <a:r>
              <a:rPr lang="sr-Latn-ME" dirty="0" smtClean="0"/>
              <a:t>– između irisa, corpus vitreuma, corpus cilliare i ekvator lensa</a:t>
            </a:r>
          </a:p>
          <a:p>
            <a:r>
              <a:rPr lang="sr-Latn-ME" dirty="0" smtClean="0"/>
              <a:t>Komunikacije preko – otvor između lensa i margo pupillaris iridis</a:t>
            </a:r>
          </a:p>
          <a:p>
            <a:r>
              <a:rPr lang="sr-Latn-ME" dirty="0" smtClean="0"/>
              <a:t>Processus ciliaris (zadnja komora), prednja komora, prolazi kroz lig pectinatum i prelazi u sinus venosus sclerae (Šlemov kanal) u vensi sistem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43663" y="734096"/>
            <a:ext cx="5748337" cy="498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469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Lens (sočivo)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845734"/>
            <a:ext cx="6035038" cy="4023360"/>
          </a:xfrm>
        </p:spPr>
        <p:txBody>
          <a:bodyPr/>
          <a:lstStyle/>
          <a:p>
            <a:r>
              <a:rPr lang="sr-Latn-ME" dirty="0" smtClean="0"/>
              <a:t>Bikonveksnog oblika, promjer 9 mm</a:t>
            </a:r>
          </a:p>
          <a:p>
            <a:r>
              <a:rPr lang="sr-Latn-ME" dirty="0" smtClean="0"/>
              <a:t>2 strane: facies anterior (10 mm) i facies posterior (6 mm)</a:t>
            </a:r>
          </a:p>
          <a:p>
            <a:r>
              <a:rPr lang="sr-Latn-ME" dirty="0" smtClean="0"/>
              <a:t>2 pola: polus anterior et posterior</a:t>
            </a:r>
          </a:p>
          <a:p>
            <a:r>
              <a:rPr lang="sr-Latn-ME" dirty="0" smtClean="0"/>
              <a:t>Radii lentis</a:t>
            </a:r>
          </a:p>
          <a:p>
            <a:r>
              <a:rPr lang="sr-Latn-ME" dirty="0" smtClean="0"/>
              <a:t>Equator lentis (obodna ivica)</a:t>
            </a:r>
          </a:p>
          <a:p>
            <a:r>
              <a:rPr lang="sr-Latn-ME" dirty="0" smtClean="0"/>
              <a:t>Axis lentis (kroz oba pola)</a:t>
            </a:r>
          </a:p>
          <a:p>
            <a:r>
              <a:rPr lang="sr-Latn-ME" dirty="0" smtClean="0"/>
              <a:t>Nema krvnih sudova</a:t>
            </a:r>
          </a:p>
          <a:p>
            <a:pPr marL="0" indent="0">
              <a:buNone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965915"/>
            <a:ext cx="5973762" cy="4178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4733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Lens- građa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Capsula lentis – deblja na prednjoj strani; na zadnjoj strani se izdvajaju lamele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Epithelium lentis naprijed, a ostali dio substantia lentis (cortex et nucleus lentis)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Zonula cilliaris – suspenzorni aparat 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07617" y="1506828"/>
            <a:ext cx="6078827" cy="404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168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Oko 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Vidni organ </a:t>
            </a:r>
          </a:p>
          <a:p>
            <a:r>
              <a:rPr lang="sr-Latn-ME" dirty="0" smtClean="0"/>
              <a:t>Orbita</a:t>
            </a:r>
          </a:p>
          <a:p>
            <a:r>
              <a:rPr lang="sr-Latn-ME" dirty="0" smtClean="0"/>
              <a:t>Structurae occuli accesoriae</a:t>
            </a:r>
          </a:p>
          <a:p>
            <a:r>
              <a:rPr lang="sr-Latn-ME" dirty="0" smtClean="0"/>
              <a:t>Obuhvata: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N.opticus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Bulbus occuli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66705" y="437882"/>
            <a:ext cx="6003814" cy="543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215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Corpus vitreum (staklasto tijelo)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7728" y="1775294"/>
            <a:ext cx="4937760" cy="4023360"/>
          </a:xfrm>
        </p:spPr>
        <p:txBody>
          <a:bodyPr/>
          <a:lstStyle/>
          <a:p>
            <a:r>
              <a:rPr lang="sr-Latn-ME" dirty="0" smtClean="0"/>
              <a:t>Smješten u camera vitrea</a:t>
            </a:r>
          </a:p>
          <a:p>
            <a:r>
              <a:rPr lang="sr-Latn-ME" dirty="0" smtClean="0"/>
              <a:t>Sastoji se od: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Membrana vitrea 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Stroma vitreum 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Humor </a:t>
            </a:r>
            <a:r>
              <a:rPr lang="sr-Latn-ME" dirty="0" smtClean="0"/>
              <a:t>vitreus</a:t>
            </a:r>
            <a:endParaRPr lang="sr-Latn-ME" dirty="0" smtClean="0"/>
          </a:p>
          <a:p>
            <a:pPr marL="0" indent="0">
              <a:buNone/>
            </a:pPr>
            <a:r>
              <a:rPr lang="sr-Latn-ME" dirty="0" smtClean="0"/>
              <a:t>Fossa hyaloidea – prednja strana</a:t>
            </a:r>
          </a:p>
          <a:p>
            <a:pPr marL="0" indent="0">
              <a:buNone/>
            </a:pPr>
            <a:r>
              <a:rPr lang="sr-Latn-ME" dirty="0" smtClean="0"/>
              <a:t>Canalis hyaloideus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15189" y="1210614"/>
            <a:ext cx="6439435" cy="520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926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Organa oculi accessoria (pomoćni organi oka)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Mm.oculi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Fascijalne tvorevine očne duplje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Corpus adiposum orbitae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Periorbita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Palpebrae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Conjuctiva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Apparatus lacrimalis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03066" y="1468192"/>
            <a:ext cx="5952298" cy="461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2797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mm.externi bulbi 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Više vrsta mišića koji se mogu svrstati u: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Mišiće pokretače očne jabučice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Mišiće pokretače očnih kapaka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Glatki mišići očne duplje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50794" y="656823"/>
            <a:ext cx="6503831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2282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Mišići pokretači očne jabučice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Dijele se prema pravcu pružanja mišića na prave i kose</a:t>
            </a:r>
          </a:p>
          <a:p>
            <a:r>
              <a:rPr lang="sr-Latn-ME" dirty="0" smtClean="0"/>
              <a:t>Formiraju kupastu formaciju koja je bazom okrenuta prema naprijed</a:t>
            </a:r>
          </a:p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Pravi mišići </a:t>
            </a:r>
            <a:r>
              <a:rPr lang="sr-Latn-ME" dirty="0" smtClean="0"/>
              <a:t>oka su: m.rectus superior, m.rectus inferior, m.rectus medialis i m.rectus lateralis. Zadnje tetive – anulus tendineus communis Zinni (oko canalis opticus i fissura orbitalis superior). </a:t>
            </a:r>
          </a:p>
          <a:p>
            <a:r>
              <a:rPr lang="sr-Latn-ME" dirty="0" smtClean="0"/>
              <a:t>Inervacija – n.occulomotorius, osim lat – n.abducens</a:t>
            </a:r>
          </a:p>
          <a:p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35038" y="1442434"/>
            <a:ext cx="6146659" cy="485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6295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Kosi mišići pokretači očne jabučice su: m.obliquus superior i m.obliquus inferior</a:t>
            </a:r>
          </a:p>
          <a:p>
            <a:r>
              <a:rPr lang="sr-Latn-ME" dirty="0" smtClean="0"/>
              <a:t>Inervacija: n.trochlearis (gornji) i n.occulomotorius (donji)</a:t>
            </a:r>
          </a:p>
          <a:p>
            <a:r>
              <a:rPr lang="sr-Latn-ME" dirty="0" smtClean="0"/>
              <a:t>Pokreti očne jabučice: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Adukcija i abdukcija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Elevacija i depresija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Unutrašnja i spoljašnja rotacija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15189" y="643945"/>
            <a:ext cx="6576811" cy="538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871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Mišići pokretači očnih kapaka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M.levator palpebrae superior 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Lacertus fibrosus m.recti bulbi inferioris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M.orbicularis oculi – pars palpebralis, pars orbitalis i pars lacrimalis – Hornerov mišić</a:t>
            </a:r>
            <a:endParaRPr lang="sr-Latn-ME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00800" y="1011980"/>
            <a:ext cx="5112913" cy="547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6368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Glatki mišići očne duplje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Tarzalni mišići: m.tarsalis superior i m.tarsalis inferior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Orbitalni mišić – m.orbitalis Muller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1159099"/>
            <a:ext cx="4937125" cy="4695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6261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Palpebrae (očni kapci)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214" y="1845734"/>
            <a:ext cx="5738824" cy="4023360"/>
          </a:xfrm>
        </p:spPr>
        <p:txBody>
          <a:bodyPr/>
          <a:lstStyle/>
          <a:p>
            <a:r>
              <a:rPr lang="sr-Latn-ME" dirty="0" smtClean="0"/>
              <a:t>Palpebrae superior et inferior; rima palpebrarum</a:t>
            </a:r>
          </a:p>
          <a:p>
            <a:r>
              <a:rPr lang="sr-Latn-ME" dirty="0" smtClean="0"/>
              <a:t>Sulcus suprapalpebralis et infrapalpebralis</a:t>
            </a:r>
          </a:p>
          <a:p>
            <a:r>
              <a:rPr lang="sr-Latn-ME" dirty="0" smtClean="0"/>
              <a:t>2 strane (prednja i zadnja) i 1 slobodna ivica</a:t>
            </a:r>
          </a:p>
          <a:p>
            <a:r>
              <a:rPr lang="sr-Latn-ME" dirty="0" smtClean="0"/>
              <a:t>Angulus oculi lateralis et medialis; commissura palpebralis lateralis et medialis</a:t>
            </a:r>
          </a:p>
          <a:p>
            <a:r>
              <a:rPr lang="sr-Latn-ME" dirty="0" smtClean="0"/>
              <a:t>Margo palpebralis superior et inferior: pars lacrimalis i pars bulbaris</a:t>
            </a:r>
          </a:p>
          <a:p>
            <a:r>
              <a:rPr lang="sr-Latn-ME" dirty="0" smtClean="0"/>
              <a:t>Ivica kapka: limbus palpebralis anterior i limbus palpebralis posterior 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1223493"/>
            <a:ext cx="5973762" cy="494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1855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Palpebra – građa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845734"/>
            <a:ext cx="6035038" cy="4464914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Cutis 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Subcutis 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M.orbicularis oculi, m.levator palpebrae superioris, lacertus fibrosus m.recti bulbi inferioris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Tarsus, septum orbitale i lig palpebrae laterale et mediale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Mm.tarsales 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Konjuktiva </a:t>
            </a:r>
          </a:p>
          <a:p>
            <a:pPr marL="457200" indent="-457200">
              <a:buFont typeface="+mj-lt"/>
              <a:buAutoNum type="arabicPeriod"/>
            </a:pP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479787"/>
            <a:ext cx="5836387" cy="542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9496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Tunica conjuctiva (vežnjača)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845734"/>
            <a:ext cx="6035038" cy="4490672"/>
          </a:xfrm>
        </p:spPr>
        <p:txBody>
          <a:bodyPr/>
          <a:lstStyle/>
          <a:p>
            <a:r>
              <a:rPr lang="sr-Latn-ME" dirty="0" smtClean="0"/>
              <a:t>Tunica conjuctiva palpebrarum</a:t>
            </a:r>
          </a:p>
          <a:p>
            <a:r>
              <a:rPr lang="sr-Latn-ME" dirty="0" smtClean="0"/>
              <a:t>Fornix conjuctive superior – ductuli excretorii</a:t>
            </a:r>
          </a:p>
          <a:p>
            <a:r>
              <a:rPr lang="sr-Latn-ME" dirty="0" smtClean="0"/>
              <a:t>Fornix conjuctive inferior – tunica conjuctive bulbi</a:t>
            </a:r>
          </a:p>
          <a:p>
            <a:r>
              <a:rPr lang="sr-Latn-ME" dirty="0" smtClean="0"/>
              <a:t>Saccus conjuctivalis</a:t>
            </a:r>
          </a:p>
          <a:p>
            <a:r>
              <a:rPr lang="sr-Latn-ME" dirty="0" smtClean="0"/>
              <a:t>Bulbarna conjuctiva – caruncula lacrimalis; plica semilunaris i anulus conjuctivalis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89432" y="1429555"/>
            <a:ext cx="6336406" cy="468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62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n.opticus 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9397" y="1845734"/>
            <a:ext cx="5545641" cy="4023360"/>
          </a:xfrm>
        </p:spPr>
        <p:txBody>
          <a:bodyPr/>
          <a:lstStyle/>
          <a:p>
            <a:r>
              <a:rPr lang="sr-Latn-ME" dirty="0" smtClean="0"/>
              <a:t>Prolazi kroz orbitu i napušta je kroz canalis opticus</a:t>
            </a:r>
          </a:p>
          <a:p>
            <a:r>
              <a:rPr lang="sr-Latn-ME" dirty="0" smtClean="0"/>
              <a:t>Lijevi i desni nerv se spajaju i grade chiasma oticum iz koje nastaje tractus opticus</a:t>
            </a:r>
          </a:p>
          <a:p>
            <a:r>
              <a:rPr lang="sr-Latn-ME" dirty="0" smtClean="0"/>
              <a:t>Opisuju se: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Pars intraocularis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Pars intraorbitalis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Pars intracanalicularis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Pars intracranialis</a:t>
            </a:r>
            <a:endParaRPr lang="sr-Latn-ME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605307"/>
            <a:ext cx="5973762" cy="5105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9390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Aparatus lacrimalis (suzni aparat)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845734"/>
            <a:ext cx="6035038" cy="402336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Glandula lacrimalis – fossa glandule lacrimalis; pars orbitalis et palpebralis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Ductuli lacrimales – fornix superior conjuctive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Lacus lacrimalis – ograničen sa pars lacrimalis marginalis palpebralis superior et inferior i plica semilunaris; caruncula lacrimalis; punctum lacrimale na vrhu papillae lacrimale i nastavlja se u canaliculus lacrimalis koji se uliva u saccus lacrimalis (fossa sacci lacrimalis)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Ductus nasolacrimalis – meatus nasi inferior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35038" y="1107583"/>
            <a:ext cx="6156962" cy="537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443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Optički put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Receptori za svjetlost – </a:t>
            </a:r>
            <a:r>
              <a:rPr lang="sr-Latn-ME" dirty="0" smtClean="0"/>
              <a:t>neuroepitelne ćelije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Coni – gledanje pri jakoj svjetlosti, velika oštrina, brzinom reakcije i raspoznavanje boja. Postoje 3 vrste koje odgovaraju osnovnim bojama: crvena, zelena i plava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Bacili – reaguju na svjetlost slabog intenziteta, razlikuju svjetlo i tamu (noćni vid); slaba oštrina vida, lagana reakcija i nemogućnost registrovanja boja</a:t>
            </a:r>
          </a:p>
          <a:p>
            <a:pPr marL="0" indent="0">
              <a:buNone/>
            </a:pPr>
            <a:r>
              <a:rPr lang="sr-Latn-ME" dirty="0" smtClean="0"/>
              <a:t>        </a:t>
            </a:r>
          </a:p>
          <a:p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99147" y="463639"/>
            <a:ext cx="5755478" cy="540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17185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Neuroni optičkog puta i optički centri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37359"/>
            <a:ext cx="6035038" cy="4586167"/>
          </a:xfrm>
        </p:spPr>
        <p:txBody>
          <a:bodyPr/>
          <a:lstStyle/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Periferni neuroni </a:t>
            </a:r>
            <a:r>
              <a:rPr lang="sr-Latn-ME" dirty="0" smtClean="0"/>
              <a:t>– neuron bipolare; spajaju se perifernim produžecima sa receptorima, a centralnim produžecima sa centralnim neuronima</a:t>
            </a:r>
          </a:p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Centralni neuron </a:t>
            </a:r>
            <a:r>
              <a:rPr lang="sr-Latn-ME" dirty="0" smtClean="0"/>
              <a:t>– neuron multipolare; njegovi centralni produžeci napuštaju očnu jabučicu i grade n.opticus i optički trakt. Završavaju se u primarnim ili supkortikalnim optičkim centrima (corpus geniculatum laterale, pulvinar thalami i colliculus superior). </a:t>
            </a:r>
          </a:p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Kortikalni neuron </a:t>
            </a:r>
            <a:r>
              <a:rPr lang="sr-Latn-ME" dirty="0" smtClean="0"/>
              <a:t>– leže u pulvinar thalami i jedru corpus geniculatum laterale; centralni produžeci grade radiatio optica koji se završava u area striata</a:t>
            </a:r>
          </a:p>
          <a:p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Refleksni neuroni </a:t>
            </a:r>
            <a:r>
              <a:rPr lang="sr-Latn-ME" dirty="0" smtClean="0"/>
              <a:t>– polaze iz refleksnog optičkog centra (colliculus superior) i povezuju ga sa tr.tectospinalis, tr tectonuclearis i tr tectoreticularis. 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1403797"/>
            <a:ext cx="5973762" cy="458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4580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n.opticus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845733"/>
            <a:ext cx="6035038" cy="4477793"/>
          </a:xfrm>
        </p:spPr>
        <p:txBody>
          <a:bodyPr/>
          <a:lstStyle/>
          <a:p>
            <a:r>
              <a:rPr lang="sr-Latn-ME" dirty="0" smtClean="0"/>
              <a:t>Vlakna u očnoj jabučici su bez mijelinskog omotača, odmah po izlasku dobijaju mijelinske omotače</a:t>
            </a:r>
          </a:p>
          <a:p>
            <a:r>
              <a:rPr lang="sr-Latn-ME" dirty="0" smtClean="0"/>
              <a:t>Sadrži: senzorna, simpatička i parasimpatička vlakna</a:t>
            </a:r>
          </a:p>
          <a:p>
            <a:r>
              <a:rPr lang="sr-Latn-ME" dirty="0" smtClean="0"/>
              <a:t>Napušta orbitu kroz canalis opticus, ulazi u fossa cranii media.</a:t>
            </a:r>
          </a:p>
          <a:p>
            <a:r>
              <a:rPr lang="sr-Latn-ME" dirty="0" smtClean="0"/>
              <a:t>Chiasma opticum – djelimično ukrštanje</a:t>
            </a:r>
          </a:p>
          <a:p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34130" y="515156"/>
            <a:ext cx="6357870" cy="506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277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Chiasma opticum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845734"/>
            <a:ext cx="6035038" cy="4023360"/>
          </a:xfrm>
        </p:spPr>
        <p:txBody>
          <a:bodyPr/>
          <a:lstStyle/>
          <a:p>
            <a:r>
              <a:rPr lang="sr-Latn-ME" dirty="0" smtClean="0"/>
              <a:t>Sulcus prechiasmaticus – smještena</a:t>
            </a:r>
          </a:p>
          <a:p>
            <a:r>
              <a:rPr lang="sr-Latn-ME" dirty="0" smtClean="0"/>
              <a:t>Cisterna chiasmatis – smješteni su osim chiasmae i peteljka hipofize i grane a.carotis za ove strukture</a:t>
            </a:r>
          </a:p>
          <a:p>
            <a:r>
              <a:rPr lang="sr-Latn-ME" dirty="0" smtClean="0"/>
              <a:t>Ukrštaju se vlakna koja dolaze iz nazalnih polovina retine, a vlakna koja polaze iz temporalnih djelova su neukrštena</a:t>
            </a:r>
          </a:p>
          <a:p>
            <a:r>
              <a:rPr lang="sr-Latn-ME" dirty="0" smtClean="0"/>
              <a:t>Nazalni djelovi retine odražavaju temporalne djelove vidnih polja, to znači da se ukrštaju vlakna koja odražavaju spoljašnje polovine vidnog polja</a:t>
            </a:r>
          </a:p>
          <a:p>
            <a:r>
              <a:rPr lang="sr-Latn-ME" dirty="0" smtClean="0"/>
              <a:t>Znači da se desno vidno polje projektuje u lijevu hemisferu i obratno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35038" y="579550"/>
            <a:ext cx="6156961" cy="510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0832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Tractus opticus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845733"/>
            <a:ext cx="6035038" cy="4567945"/>
          </a:xfrm>
        </p:spPr>
        <p:txBody>
          <a:bodyPr/>
          <a:lstStyle/>
          <a:p>
            <a:r>
              <a:rPr lang="sr-Latn-ME" dirty="0" smtClean="0"/>
              <a:t>Protežu se pozadi i spolja, obuhvataju hipothalamus i crus cerebri i završavaju se u supkortikalnim optičkim strukturama.</a:t>
            </a:r>
          </a:p>
          <a:p>
            <a:r>
              <a:rPr lang="sr-Latn-ME" dirty="0" smtClean="0"/>
              <a:t>Unutra je uvrnut za 90 st. u odnosu na n.opticus – vlakna iz dorzalnih kvadranata retine leže medijalno, a ventralnih lateralno u tr opticus-u. Makularna vlakna zadržavaju centralnu poziciju. </a:t>
            </a:r>
          </a:p>
          <a:p>
            <a:r>
              <a:rPr lang="sr-Latn-ME" dirty="0" smtClean="0"/>
              <a:t>Terminalni dio formira 2 korijena: 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Radix medialis – završava se u nc pretectalis olivaris et sublentiformis i u colliculus superior (refleksni pokreti zenice na svjetlost, pokreti očiju i glave)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Radix lateralis – završava se u corpus geniculatum lateralis i pulvinar thalami i u colliculus superior</a:t>
            </a:r>
          </a:p>
          <a:p>
            <a:pPr marL="457200" indent="-457200">
              <a:buFont typeface="+mj-lt"/>
              <a:buAutoNum type="arabicPeriod"/>
            </a:pPr>
            <a:endParaRPr lang="sr-Latn-ME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97769" y="286603"/>
            <a:ext cx="5628067" cy="6011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06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Colliculus superior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37361"/>
            <a:ext cx="6035038" cy="4650560"/>
          </a:xfrm>
        </p:spPr>
        <p:txBody>
          <a:bodyPr>
            <a:normAutofit/>
          </a:bodyPr>
          <a:lstStyle/>
          <a:p>
            <a:r>
              <a:rPr lang="sr-Latn-ME" dirty="0" smtClean="0"/>
              <a:t>Dorzalna strana mesencephalona; vlakna dobija preko brachium colliculi superioris – stratum opticum i završavaju se u stratum griseum superficiale et intermedium iste strane. </a:t>
            </a:r>
          </a:p>
          <a:p>
            <a:r>
              <a:rPr lang="sr-Latn-ME" dirty="0" smtClean="0"/>
              <a:t>Prenosi refleksne utiske u druge dijelove mozga kroz 3 puta: </a:t>
            </a:r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 tectospinalis </a:t>
            </a:r>
            <a:r>
              <a:rPr lang="sr-Latn-ME" dirty="0" smtClean="0"/>
              <a:t>(refleks midrijaze i pokreti glave i vrata), </a:t>
            </a:r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 tectonuclearis </a:t>
            </a:r>
            <a:r>
              <a:rPr lang="sr-Latn-ME" dirty="0" smtClean="0"/>
              <a:t>(refleks mioze, akomodacije i konvergencije) i </a:t>
            </a:r>
            <a:r>
              <a:rPr lang="sr-Latn-M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 tectoreticularis </a:t>
            </a:r>
            <a:r>
              <a:rPr lang="sr-Latn-ME" dirty="0" smtClean="0"/>
              <a:t>(uključen u viziomotorne funkcije). Sva nishodna vlakna se ukrštaju u deccussatio tegmentalis dorsalis.</a:t>
            </a:r>
          </a:p>
          <a:p>
            <a:r>
              <a:rPr lang="sr-Latn-ME" dirty="0" smtClean="0"/>
              <a:t>Area pretectalis – ispred colliculu superior (diencephalon); jedra koja su povezana sa optičkim sistemom. Nc pretectalis olivaris dobija ukrštena vlakna i projektuje ih bilateralno u okulomotorni kompleks jedara (centar za vertikalni pogled)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035038" y="1249251"/>
            <a:ext cx="6156962" cy="401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01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Corpus geniculatum laterale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845735"/>
            <a:ext cx="5944886" cy="4023360"/>
          </a:xfrm>
        </p:spPr>
        <p:txBody>
          <a:bodyPr/>
          <a:lstStyle/>
          <a:p>
            <a:r>
              <a:rPr lang="sr-Latn-ME" dirty="0" smtClean="0"/>
              <a:t>Najveće relejno jedro optičkog sistema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Ventralni (magnocelularni dio) – kontrast crno/bijelo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Dorzalni (parvocelularni dio) – kolorni vid</a:t>
            </a:r>
          </a:p>
          <a:p>
            <a:pPr marL="0" indent="0">
              <a:buNone/>
            </a:pPr>
            <a:r>
              <a:rPr lang="sr-Latn-ME" dirty="0" smtClean="0"/>
              <a:t>Sažimaju utiske iz lijevog i desnog vidnog polja i formiraju jedinstveni lik posmatranog objekta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72011" y="1184857"/>
            <a:ext cx="4883669" cy="517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70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Radiatio optica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737361"/>
            <a:ext cx="6035038" cy="4611924"/>
          </a:xfrm>
        </p:spPr>
        <p:txBody>
          <a:bodyPr/>
          <a:lstStyle/>
          <a:p>
            <a:r>
              <a:rPr lang="sr-Latn-ME" dirty="0" smtClean="0"/>
              <a:t>Kortikalni neuron optičkog puta; tijela leže u corpus geniculatum laterale a njihovi aksoni odlaze do kortikalnog vidnog centra.</a:t>
            </a:r>
          </a:p>
          <a:p>
            <a:r>
              <a:rPr lang="sr-Latn-ME" dirty="0" smtClean="0"/>
              <a:t>Prolazi kroz retrolentiformni dio capsule interne i završava se u sulcus calcarinus (medijalna strana occipitalnog lobusa) i susjednim djelovima cuneusa i u arei striati.</a:t>
            </a:r>
          </a:p>
          <a:p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86602"/>
            <a:ext cx="5733356" cy="542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5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8" y="355052"/>
            <a:ext cx="10058400" cy="1450757"/>
          </a:xfrm>
        </p:spPr>
        <p:txBody>
          <a:bodyPr/>
          <a:lstStyle/>
          <a:p>
            <a:r>
              <a:rPr lang="sr-Latn-ME" dirty="0" smtClean="0"/>
              <a:t>Area striata</a:t>
            </a:r>
            <a:br>
              <a:rPr lang="sr-Latn-ME" dirty="0" smtClean="0"/>
            </a:b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sr-Latn-ME" dirty="0" smtClean="0"/>
              <a:t>Primarni kortikalni centar</a:t>
            </a:r>
          </a:p>
          <a:p>
            <a:r>
              <a:rPr lang="sr-Latn-ME" dirty="0" smtClean="0"/>
              <a:t>U desnom se završavaju vlakna iz desnih polovina retine koja odražavaju lijeve polovine vidnih polja i obratno</a:t>
            </a:r>
          </a:p>
          <a:p>
            <a:r>
              <a:rPr lang="sr-Latn-ME" dirty="0" smtClean="0"/>
              <a:t>Vlakna iz gornjih djelova retine završavaju se iznad sulcus calcarinus – odražavaju donje vidno polje</a:t>
            </a:r>
          </a:p>
          <a:p>
            <a:r>
              <a:rPr lang="sr-Latn-ME" dirty="0" smtClean="0"/>
              <a:t>Vlakna iz donjih djelova retine završavaju se ispod sulcus calcarinus – odražavaju gornje vidno polje</a:t>
            </a:r>
          </a:p>
          <a:p>
            <a:r>
              <a:rPr lang="sr-Latn-ME" dirty="0" smtClean="0"/>
              <a:t>Makularna polja se projektuju u samom occipitalnom polju</a:t>
            </a:r>
          </a:p>
          <a:p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87921" y="0"/>
            <a:ext cx="5460641" cy="627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85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n.opticus-pars intraocularis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Zid očne jabučice</a:t>
            </a:r>
          </a:p>
          <a:p>
            <a:r>
              <a:rPr lang="sr-Latn-ME" dirty="0" smtClean="0"/>
              <a:t>Lamina cribrosa sclerae</a:t>
            </a:r>
          </a:p>
          <a:p>
            <a:pPr lvl="1"/>
            <a:r>
              <a:rPr lang="sr-Latn-ME" sz="2000" dirty="0" smtClean="0"/>
              <a:t>Pars prelaminaris</a:t>
            </a:r>
          </a:p>
          <a:p>
            <a:pPr lvl="1"/>
            <a:r>
              <a:rPr lang="sr-Latn-ME" sz="2000" dirty="0" smtClean="0"/>
              <a:t>Pars intralaminaris</a:t>
            </a:r>
          </a:p>
          <a:p>
            <a:pPr lvl="1"/>
            <a:r>
              <a:rPr lang="sr-Latn-ME" sz="2000" dirty="0" smtClean="0"/>
              <a:t>Pars postlaminaris</a:t>
            </a:r>
          </a:p>
          <a:p>
            <a:pPr marL="201168" lvl="1" indent="0">
              <a:buNone/>
            </a:pPr>
            <a:endParaRPr lang="sr-Latn-ME" dirty="0" smtClean="0"/>
          </a:p>
          <a:p>
            <a:pPr marL="201168" lvl="1" indent="0">
              <a:buNone/>
            </a:pPr>
            <a:endParaRPr lang="sr-Latn-ME" dirty="0" smtClean="0"/>
          </a:p>
          <a:p>
            <a:pPr lvl="1"/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2129964"/>
            <a:ext cx="4937125" cy="345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159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n.opticus-pars intraorbitalis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Živac je vijugav u obliku slova „S“</a:t>
            </a:r>
          </a:p>
          <a:p>
            <a:r>
              <a:rPr lang="sr-Latn-ME" dirty="0" smtClean="0"/>
              <a:t>Stupa u odnos sa ganglion ciliarae</a:t>
            </a:r>
          </a:p>
          <a:p>
            <a:r>
              <a:rPr lang="sr-Latn-ME" dirty="0" smtClean="0"/>
              <a:t>A.oftalmica </a:t>
            </a:r>
          </a:p>
          <a:p>
            <a:r>
              <a:rPr lang="sr-Latn-ME" dirty="0" smtClean="0"/>
              <a:t>A.centralis retine ulazi u n.opticus 1 cm od zadnjeg pola jabučice i ide sve do očnog dna</a:t>
            </a:r>
          </a:p>
          <a:p>
            <a:r>
              <a:rPr lang="sr-Latn-ME" dirty="0" smtClean="0"/>
              <a:t>Anulus tendineus communis ulazi u canalis opticus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1737360"/>
            <a:ext cx="5973762" cy="454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925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n.opticus-pars intracanalicularis et intracranialis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Canalis opticus</a:t>
            </a:r>
          </a:p>
          <a:p>
            <a:r>
              <a:rPr lang="sr-Latn-ME" dirty="0" smtClean="0"/>
              <a:t>U lobanji je kratak (1cm) i upravljen pravolinijski do mjesta spajanja 2 optička nerva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769735" y="1249250"/>
            <a:ext cx="6422265" cy="500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603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ME" dirty="0" smtClean="0"/>
              <a:t>Bulbus oculi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r-Latn-ME" dirty="0" smtClean="0"/>
              <a:t>Oblik kugle, ispupčen prednjim polom</a:t>
            </a:r>
          </a:p>
          <a:p>
            <a:r>
              <a:rPr lang="sr-Latn-ME" dirty="0" smtClean="0"/>
              <a:t>Smještena je u orbiti bliže njenom gornjem i spoljnjem zidu</a:t>
            </a:r>
          </a:p>
          <a:p>
            <a:r>
              <a:rPr lang="sr-Latn-ME" dirty="0" smtClean="0"/>
              <a:t>Opisuju se: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Zid (3 sloja)</a:t>
            </a:r>
          </a:p>
          <a:p>
            <a:pPr marL="457200" indent="-457200">
              <a:buFont typeface="+mj-lt"/>
              <a:buAutoNum type="arabicPeriod"/>
            </a:pPr>
            <a:r>
              <a:rPr lang="sr-Latn-ME" dirty="0" smtClean="0"/>
              <a:t>Šupljina (sa sadržajem)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18238" y="515155"/>
            <a:ext cx="5643204" cy="516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33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275" y="119178"/>
            <a:ext cx="10058400" cy="1450757"/>
          </a:xfrm>
        </p:spPr>
        <p:txBody>
          <a:bodyPr/>
          <a:lstStyle/>
          <a:p>
            <a:r>
              <a:rPr lang="sr-Latn-ME" dirty="0" smtClean="0"/>
              <a:t>Orjentacione tačke i linije</a:t>
            </a:r>
            <a:endParaRPr lang="sr-Latn-ME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910" y="1845734"/>
            <a:ext cx="5919128" cy="40233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sr-Latn-ME" dirty="0" smtClean="0"/>
              <a:t>Polus anterior odgovara vertex corneae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sr-Latn-ME" dirty="0" smtClean="0"/>
              <a:t>Polus posterior – 4 mm upolje i 1 mm iznad mjesta     gdje n.opticus napušta bulbus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sr-Latn-ME" dirty="0" smtClean="0"/>
              <a:t>Axis opticus – axis bulbi internus (21.3 mm) i axis bulbi externus (24 mm)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sr-Latn-ME" dirty="0" smtClean="0"/>
              <a:t>Linea visus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sr-Latn-ME" dirty="0" smtClean="0"/>
              <a:t>Equator – segmentum anterius et posterius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sr-Latn-ME" dirty="0" smtClean="0"/>
              <a:t>Meridijani – vertikalni i horizontalni (4 kvadranta: unutrašnji gornji, unutrašnji donji, spoljašnji gornji i spoljašnji donji)</a:t>
            </a:r>
            <a:endParaRPr lang="sr-Latn-ME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57719" y="257577"/>
            <a:ext cx="5222663" cy="561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213204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1666</TotalTime>
  <Words>2195</Words>
  <Application>Microsoft Office PowerPoint</Application>
  <PresentationFormat>Widescreen</PresentationFormat>
  <Paragraphs>302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Calibri</vt:lpstr>
      <vt:lpstr>Calibri Light</vt:lpstr>
      <vt:lpstr>Wingdings</vt:lpstr>
      <vt:lpstr>Retrospect</vt:lpstr>
      <vt:lpstr>Čulo vida</vt:lpstr>
      <vt:lpstr>Organum visus</vt:lpstr>
      <vt:lpstr>Oko </vt:lpstr>
      <vt:lpstr>n.opticus </vt:lpstr>
      <vt:lpstr>n.opticus-pars intraocularis</vt:lpstr>
      <vt:lpstr>n.opticus-pars intraorbitalis</vt:lpstr>
      <vt:lpstr>n.opticus-pars intracanalicularis et intracranialis</vt:lpstr>
      <vt:lpstr>Bulbus oculi</vt:lpstr>
      <vt:lpstr>Orjentacione tačke i linije</vt:lpstr>
      <vt:lpstr>Zid očne jabučice </vt:lpstr>
      <vt:lpstr>Tunica fibrosa – cornea et sclera </vt:lpstr>
      <vt:lpstr>Cornea (rožnjača) </vt:lpstr>
      <vt:lpstr>PowerPoint Presentation</vt:lpstr>
      <vt:lpstr>Sclera (beonjača) </vt:lpstr>
      <vt:lpstr>PowerPoint Presentation</vt:lpstr>
      <vt:lpstr>Sudovni omotač </vt:lpstr>
      <vt:lpstr>Iris (dužica)</vt:lpstr>
      <vt:lpstr>Građa irisa</vt:lpstr>
      <vt:lpstr>Corpus ciliarae (trepavičasto tijelo)</vt:lpstr>
      <vt:lpstr>Chorioidea (sudovnjača)</vt:lpstr>
      <vt:lpstr>Ganglion ciliarae</vt:lpstr>
      <vt:lpstr>Unutrašnji omotač očne jabučice (tunica sensoria s.interna bulbi)</vt:lpstr>
      <vt:lpstr>PowerPoint Presentation</vt:lpstr>
      <vt:lpstr>Histološka građa retine</vt:lpstr>
      <vt:lpstr>Fundus oculi (očno dno) </vt:lpstr>
      <vt:lpstr>Bulbus oculli - sadržaj</vt:lpstr>
      <vt:lpstr>Humor aquosus</vt:lpstr>
      <vt:lpstr>Lens (sočivo)</vt:lpstr>
      <vt:lpstr>Lens- građa</vt:lpstr>
      <vt:lpstr>Corpus vitreum (staklasto tijelo) </vt:lpstr>
      <vt:lpstr>Organa oculi accessoria (pomoćni organi oka)</vt:lpstr>
      <vt:lpstr>mm.externi bulbi </vt:lpstr>
      <vt:lpstr>Mišići pokretači očne jabučice </vt:lpstr>
      <vt:lpstr>PowerPoint Presentation</vt:lpstr>
      <vt:lpstr>Mišići pokretači očnih kapaka </vt:lpstr>
      <vt:lpstr>Glatki mišići očne duplje </vt:lpstr>
      <vt:lpstr>Palpebrae (očni kapci) </vt:lpstr>
      <vt:lpstr>Palpebra – građa </vt:lpstr>
      <vt:lpstr>Tunica conjuctiva (vežnjača) </vt:lpstr>
      <vt:lpstr>Aparatus lacrimalis (suzni aparat) </vt:lpstr>
      <vt:lpstr>Optički put </vt:lpstr>
      <vt:lpstr>Neuroni optičkog puta i optički centri </vt:lpstr>
      <vt:lpstr>n.opticus </vt:lpstr>
      <vt:lpstr>Chiasma opticum </vt:lpstr>
      <vt:lpstr>Tractus opticus </vt:lpstr>
      <vt:lpstr>Colliculus superior </vt:lpstr>
      <vt:lpstr>Corpus geniculatum laterale </vt:lpstr>
      <vt:lpstr>Radiatio optica </vt:lpstr>
      <vt:lpstr>Area striata 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Čulo vida</dc:title>
  <dc:creator>Medicina</dc:creator>
  <cp:lastModifiedBy>vjeroslava slavic</cp:lastModifiedBy>
  <cp:revision>69</cp:revision>
  <dcterms:created xsi:type="dcterms:W3CDTF">2015-03-19T12:27:28Z</dcterms:created>
  <dcterms:modified xsi:type="dcterms:W3CDTF">2017-04-20T09:19:11Z</dcterms:modified>
</cp:coreProperties>
</file>